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584" r:id="rId2"/>
    <p:sldId id="562" r:id="rId3"/>
    <p:sldId id="563" r:id="rId4"/>
    <p:sldId id="285" r:id="rId5"/>
    <p:sldId id="575" r:id="rId6"/>
    <p:sldId id="579" r:id="rId7"/>
    <p:sldId id="264" r:id="rId8"/>
    <p:sldId id="576" r:id="rId9"/>
    <p:sldId id="580" r:id="rId10"/>
    <p:sldId id="585" r:id="rId11"/>
    <p:sldId id="593" r:id="rId12"/>
    <p:sldId id="257" r:id="rId13"/>
    <p:sldId id="581" r:id="rId14"/>
    <p:sldId id="582" r:id="rId15"/>
    <p:sldId id="594" r:id="rId16"/>
    <p:sldId id="583" r:id="rId17"/>
    <p:sldId id="586" r:id="rId18"/>
    <p:sldId id="587" r:id="rId19"/>
    <p:sldId id="588" r:id="rId20"/>
    <p:sldId id="589" r:id="rId21"/>
    <p:sldId id="590" r:id="rId22"/>
    <p:sldId id="595" r:id="rId23"/>
    <p:sldId id="591" r:id="rId24"/>
    <p:sldId id="592" r:id="rId25"/>
    <p:sldId id="394" r:id="rId26"/>
    <p:sldId id="842" r:id="rId27"/>
    <p:sldId id="843" r:id="rId28"/>
    <p:sldId id="844" r:id="rId29"/>
    <p:sldId id="353" r:id="rId30"/>
    <p:sldId id="841" r:id="rId31"/>
    <p:sldId id="390" r:id="rId32"/>
    <p:sldId id="391" r:id="rId33"/>
    <p:sldId id="261" r:id="rId34"/>
    <p:sldId id="510" r:id="rId35"/>
    <p:sldId id="511" r:id="rId36"/>
    <p:sldId id="392" r:id="rId37"/>
    <p:sldId id="3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7"/>
  </p:normalViewPr>
  <p:slideViewPr>
    <p:cSldViewPr snapToGrid="0" snapToObjects="1">
      <p:cViewPr varScale="1">
        <p:scale>
          <a:sx n="90" d="100"/>
          <a:sy n="90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D0185-9305-1042-905D-89E6D21C26EC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A9753-935D-DF4E-BB71-F211FD953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3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A876-E74C-B24E-B115-2D89EA4874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DAD5-D790-5749-A730-D29632EB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4C298-F71F-1D40-ABB3-8FAE23E8F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3204-640F-2144-9255-72EF2897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5664-676D-D541-AD9A-5C6DBEE25EF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19CF3-A101-9941-AE9C-40778BAC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ABB84-7EBD-7F46-9B2F-F0DB5012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5E85-2520-3843-9A00-4BB212E5C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8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B91F-483E-1D40-8174-E0E53F4A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C9498-6BC3-F946-B7DD-5B0469124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C7816-3979-084F-896A-28B3F6E8A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5664-676D-D541-AD9A-5C6DBEE25EF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5255F-D600-6640-938C-10E7121E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8CAE8-2953-F846-BF54-6F83F0D8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5E85-2520-3843-9A00-4BB212E5C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1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BF290-90C7-434D-8FEF-1B64A82FB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1527B-025F-9B49-89C7-CA2749C29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6E45A-56CA-764A-A625-40DB10EB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5664-676D-D541-AD9A-5C6DBEE25EF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CC66-2F04-014C-9328-409AF357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1745C-AFD3-DC40-BED0-68BF51CC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5E85-2520-3843-9A00-4BB212E5C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2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3DCE-FA05-3340-9AF4-AD08CA82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F34A-4E7D-9C4B-9200-3808815BD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EB64-558A-1843-9DB5-5B6884DD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5664-676D-D541-AD9A-5C6DBEE25EF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B7F1-7410-1C44-8CAA-AFF97135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B97AF-0FB4-FF48-B6D0-2AD4FBF6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5E85-2520-3843-9A00-4BB212E5C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1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501E-4CFC-7945-AB01-774E7D43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BBFDB-74AF-734B-AD68-130C76107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412F-5B59-B54C-A8DB-D7CC34E9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5664-676D-D541-AD9A-5C6DBEE25EF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10294-DD38-C74C-A5C4-83F9F6BE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DC44-F76D-0249-B5B6-66BDF9F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5E85-2520-3843-9A00-4BB212E5C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1AA3-8830-F647-9C3F-6EBC370B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26F40-3B5D-7B4A-84E4-171341236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4F6BF-F037-394F-9CE4-00910878B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C3BB7-3928-F345-92FB-A4F93030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5664-676D-D541-AD9A-5C6DBEE25EF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3E7C2-2139-A44C-9F99-1BB90546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47A09-1515-2F47-AACD-78BB291C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5E85-2520-3843-9A00-4BB212E5C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4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0DB5-38CB-D649-8091-D936FC05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1C357-9250-B042-ADE9-A988C429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739C0-CBAE-7D46-AF97-C70001081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B6609-4ED3-B342-9690-6403D8F0C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9CEC18-8777-E246-AE54-E783589F8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113F6-7488-0E43-A24E-2CA89896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5664-676D-D541-AD9A-5C6DBEE25EF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A2AE8-8BED-AB44-BC56-272CD00C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18540-A09B-BF42-8EC8-0E59E798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5E85-2520-3843-9A00-4BB212E5C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4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2235-26BC-D744-82AA-69B06233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D0004-7F07-2042-9478-49C2F05B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5664-676D-D541-AD9A-5C6DBEE25EF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82BF9-1EF9-FA4A-818D-A6446576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A7508-8F06-314C-A07A-7FEB24F9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5E85-2520-3843-9A00-4BB212E5C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7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19AE0-E819-D843-A9F2-13B9A266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5664-676D-D541-AD9A-5C6DBEE25EF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98B6E-92B7-4346-8A11-1881B90B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606A9-DF78-F54E-89C5-39443F3B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5E85-2520-3843-9A00-4BB212E5C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3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6689-F1AC-0149-A07D-0D5C95E85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9B709-B83A-DC45-91C1-097C651E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206DA-AC59-8F41-879D-758AB3878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D4612-0A7B-7643-9465-BB63DED3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5664-676D-D541-AD9A-5C6DBEE25EF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49F20-8AB3-3D44-82F0-FEDDA1D3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55833-061B-3547-83C1-1CFB717B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5E85-2520-3843-9A00-4BB212E5C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8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221B-9A63-0744-9D2A-F7959C24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BDE8B-2B75-E54C-980B-9012946F8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98690-EB0F-A84F-BC5D-ED204CBBC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41880-3542-A249-8013-EFF5ECC4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5664-676D-D541-AD9A-5C6DBEE25EF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86E3D-02E2-5149-AD61-836EA886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FCDA7-08CA-164C-ADB0-E8665C78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5E85-2520-3843-9A00-4BB212E5C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07427-D3E9-9A47-BA31-2F79761D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951B8-6B44-D34A-AC7E-80D3DE6F9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0B5A6-2E9C-1B45-B30E-E3AEDA139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F5664-676D-D541-AD9A-5C6DBEE25EF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83273-AD82-BC4A-951E-60D7448A4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4261F-072B-9E46-A546-9BAFC3F21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75E85-2520-3843-9A00-4BB212E5C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t.ly/niccometer" TargetMode="External"/><Relationship Id="rId4" Type="http://schemas.openxmlformats.org/officeDocument/2006/relationships/hyperlink" Target="http://bit.ly/kendoctor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43425" y="2528888"/>
            <a:ext cx="7648575" cy="2590800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2" y="300039"/>
            <a:ext cx="3657600" cy="75355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017086" y="2933700"/>
            <a:ext cx="5029200" cy="2057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on Digital Revenue</a:t>
            </a:r>
          </a:p>
          <a:p>
            <a:pPr algn="l"/>
            <a:b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 10, 2019</a:t>
            </a:r>
            <a:br>
              <a:rPr lang="en-US" dirty="0"/>
            </a:b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" b="1292"/>
          <a:stretch/>
        </p:blipFill>
        <p:spPr>
          <a:xfrm>
            <a:off x="452022" y="1366838"/>
            <a:ext cx="3276600" cy="48768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-2072102" y="3738563"/>
            <a:ext cx="4876800" cy="133351"/>
          </a:xfrm>
          <a:prstGeom prst="rect">
            <a:avLst/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E584F0-78A8-764B-A4D4-E4CE99697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819150"/>
            <a:ext cx="65913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2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6CC389-AF63-EF49-AA57-58E1EAC9C11B}"/>
              </a:ext>
            </a:extLst>
          </p:cNvPr>
          <p:cNvSpPr txBox="1"/>
          <p:nvPr/>
        </p:nvSpPr>
        <p:spPr>
          <a:xfrm>
            <a:off x="4640313" y="2766218"/>
            <a:ext cx="29113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80394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26658" y="2534933"/>
            <a:ext cx="2049992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Cross-linking &amp; Content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(Partners, associations, articles)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26658" y="1478203"/>
            <a:ext cx="2049992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Organic Search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(Google, Yahoo, Bing)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26658" y="2006568"/>
            <a:ext cx="2049992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Paid Search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(Google </a:t>
            </a:r>
            <a:r>
              <a:rPr lang="en-US" sz="1100" i="1" dirty="0" err="1">
                <a:solidFill>
                  <a:schemeClr val="tx1"/>
                </a:solidFill>
              </a:rPr>
              <a:t>AdWords</a:t>
            </a:r>
            <a:r>
              <a:rPr lang="en-US" sz="1100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26658" y="3063298"/>
            <a:ext cx="2049992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Social Networks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(</a:t>
            </a:r>
            <a:r>
              <a:rPr lang="en-US" sz="1100" i="1" dirty="0" err="1">
                <a:solidFill>
                  <a:schemeClr val="tx1"/>
                </a:solidFill>
              </a:rPr>
              <a:t>Facebook</a:t>
            </a:r>
            <a:r>
              <a:rPr lang="en-US" sz="1100" i="1" dirty="0">
                <a:solidFill>
                  <a:schemeClr val="tx1"/>
                </a:solidFill>
              </a:rPr>
              <a:t>, Blogs, Twitter)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26658" y="3591663"/>
            <a:ext cx="2049992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Email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(regular, tested communications)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26658" y="4120028"/>
            <a:ext cx="2049992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Direct Visitors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(Business cards, events</a:t>
            </a:r>
            <a:r>
              <a:rPr lang="en-US" sz="1100" i="1">
                <a:solidFill>
                  <a:schemeClr val="tx1"/>
                </a:solidFill>
              </a:rPr>
              <a:t>, splash)</a:t>
            </a: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6658" y="989162"/>
            <a:ext cx="2049992" cy="41148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Traffic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41259" y="3598195"/>
            <a:ext cx="906462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site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41259" y="2540104"/>
            <a:ext cx="906462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Landing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Page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41259" y="3069149"/>
            <a:ext cx="906462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Micro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sites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41259" y="989162"/>
            <a:ext cx="906463" cy="41148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Prospect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13917" y="3322515"/>
            <a:ext cx="877358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Download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13917" y="2264424"/>
            <a:ext cx="877358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Submit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Webform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13917" y="2793469"/>
            <a:ext cx="877358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Engagement action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13917" y="989162"/>
            <a:ext cx="877359" cy="41148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Acquisition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13917" y="3886395"/>
            <a:ext cx="877358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Webinar/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Demo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856940" y="2831570"/>
            <a:ext cx="950976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Social Media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856940" y="3322515"/>
            <a:ext cx="950976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Email / Phone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56941" y="989162"/>
            <a:ext cx="953559" cy="41148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50" name="Trapezoid 49"/>
          <p:cNvSpPr/>
          <p:nvPr/>
        </p:nvSpPr>
        <p:spPr>
          <a:xfrm rot="5400000">
            <a:off x="2115018" y="3047242"/>
            <a:ext cx="3585754" cy="447676"/>
          </a:xfrm>
          <a:prstGeom prst="trapezoid">
            <a:avLst>
              <a:gd name="adj" fmla="val 23351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Trapezoid 50"/>
          <p:cNvSpPr/>
          <p:nvPr/>
        </p:nvSpPr>
        <p:spPr>
          <a:xfrm rot="16200000">
            <a:off x="4264888" y="3057311"/>
            <a:ext cx="2033451" cy="447676"/>
          </a:xfrm>
          <a:prstGeom prst="trapezoid">
            <a:avLst>
              <a:gd name="adj" fmla="val 6328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apezoid 51"/>
          <p:cNvSpPr/>
          <p:nvPr/>
        </p:nvSpPr>
        <p:spPr>
          <a:xfrm rot="5400000">
            <a:off x="5607914" y="3057310"/>
            <a:ext cx="2033451" cy="447676"/>
          </a:xfrm>
          <a:prstGeom prst="trapezoid">
            <a:avLst>
              <a:gd name="adj" fmla="val 12711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766483" y="5197307"/>
            <a:ext cx="1649942" cy="4114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tx1"/>
                </a:solidFill>
              </a:rPr>
              <a:t>Click-Through </a:t>
            </a:r>
            <a:br>
              <a:rPr lang="en-US" sz="1100" b="1" i="1" dirty="0">
                <a:solidFill>
                  <a:schemeClr val="tx1"/>
                </a:solidFill>
              </a:rPr>
            </a:br>
            <a:r>
              <a:rPr lang="en-US" sz="1100" b="1" i="1" dirty="0">
                <a:solidFill>
                  <a:schemeClr val="tx1"/>
                </a:solidFill>
              </a:rPr>
              <a:t>(Leakage Point #1)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733660" y="5197307"/>
            <a:ext cx="1782235" cy="4114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tx1"/>
                </a:solidFill>
              </a:rPr>
              <a:t>Call to Action</a:t>
            </a:r>
          </a:p>
          <a:p>
            <a:pPr algn="ctr"/>
            <a:r>
              <a:rPr lang="en-US" sz="1100" b="1" i="1" dirty="0">
                <a:solidFill>
                  <a:schemeClr val="tx1"/>
                </a:solidFill>
              </a:rPr>
              <a:t>(Leakage Point #2)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715122" y="5197307"/>
            <a:ext cx="1762128" cy="4114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tx1"/>
                </a:solidFill>
              </a:rPr>
              <a:t>Initial Contact</a:t>
            </a:r>
          </a:p>
          <a:p>
            <a:pPr algn="ctr"/>
            <a:r>
              <a:rPr lang="en-US" sz="1100" b="1" i="1" dirty="0">
                <a:solidFill>
                  <a:schemeClr val="tx1"/>
                </a:solidFill>
              </a:rPr>
              <a:t>(Leakage Point #3)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71737" y="5589528"/>
            <a:ext cx="2239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Low organic ranking</a:t>
            </a:r>
          </a:p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Ineffective paid ad copy</a:t>
            </a:r>
          </a:p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Wrong keywords</a:t>
            </a:r>
          </a:p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Sub optimal bid strategy</a:t>
            </a:r>
          </a:p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Email content not compelling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52949" y="5580002"/>
            <a:ext cx="21436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Offer not relevant to needs</a:t>
            </a:r>
          </a:p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Confusing value proposition</a:t>
            </a:r>
          </a:p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Ineffective call to action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77552" y="5580003"/>
            <a:ext cx="2009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Response time too long</a:t>
            </a:r>
          </a:p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Impersonal response</a:t>
            </a:r>
          </a:p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Offer not tailored to online behavior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267702" y="989162"/>
            <a:ext cx="952499" cy="41148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Activation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267702" y="3593025"/>
            <a:ext cx="952499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Conversion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67702" y="2534934"/>
            <a:ext cx="952499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Scoring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267702" y="3063979"/>
            <a:ext cx="952499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Nurturing</a:t>
            </a:r>
          </a:p>
        </p:txBody>
      </p:sp>
      <p:sp>
        <p:nvSpPr>
          <p:cNvPr id="49" name="Trapezoid 48"/>
          <p:cNvSpPr/>
          <p:nvPr/>
        </p:nvSpPr>
        <p:spPr>
          <a:xfrm rot="16200000">
            <a:off x="7299553" y="3045881"/>
            <a:ext cx="1469572" cy="447676"/>
          </a:xfrm>
          <a:prstGeom prst="trapezoid">
            <a:avLst>
              <a:gd name="adj" fmla="val 6328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52" idx="3"/>
            <a:endCxn id="55" idx="0"/>
          </p:cNvCxnSpPr>
          <p:nvPr/>
        </p:nvCxnSpPr>
        <p:spPr>
          <a:xfrm rot="16200000" flipH="1">
            <a:off x="6518432" y="4119554"/>
            <a:ext cx="1183960" cy="97154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1" idx="1"/>
            <a:endCxn id="54" idx="0"/>
          </p:cNvCxnSpPr>
          <p:nvPr/>
        </p:nvCxnSpPr>
        <p:spPr>
          <a:xfrm rot="16200000" flipH="1">
            <a:off x="4932655" y="4505183"/>
            <a:ext cx="1041083" cy="34316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0" idx="3"/>
          </p:cNvCxnSpPr>
          <p:nvPr/>
        </p:nvCxnSpPr>
        <p:spPr>
          <a:xfrm rot="16200000" flipH="1">
            <a:off x="3581104" y="4868065"/>
            <a:ext cx="653587" cy="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626658" y="4648395"/>
            <a:ext cx="2049992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Offline Promotion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(Mail, radio, print)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691689" y="989162"/>
            <a:ext cx="814386" cy="41148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New  Subscriber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691688" y="3063979"/>
            <a:ext cx="814386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Subscriber</a:t>
            </a:r>
          </a:p>
        </p:txBody>
      </p:sp>
      <p:sp>
        <p:nvSpPr>
          <p:cNvPr id="68" name="Trapezoid 67"/>
          <p:cNvSpPr/>
          <p:nvPr/>
        </p:nvSpPr>
        <p:spPr>
          <a:xfrm rot="5400000" flipH="1">
            <a:off x="8723539" y="3047786"/>
            <a:ext cx="1469572" cy="447676"/>
          </a:xfrm>
          <a:prstGeom prst="trapezoid">
            <a:avLst>
              <a:gd name="adj" fmla="val 11434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772789" y="5197307"/>
            <a:ext cx="1762128" cy="4114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tx1"/>
                </a:solidFill>
              </a:rPr>
              <a:t>Conversion</a:t>
            </a:r>
          </a:p>
          <a:p>
            <a:pPr algn="ctr"/>
            <a:r>
              <a:rPr lang="en-US" sz="1100" b="1" i="1" dirty="0">
                <a:solidFill>
                  <a:schemeClr val="tx1"/>
                </a:solidFill>
              </a:rPr>
              <a:t>(Leakage Point #4)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58756" y="5580003"/>
            <a:ext cx="19901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Lack of focus on priority opportunities</a:t>
            </a:r>
          </a:p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Failure to understand and overcome objections</a:t>
            </a:r>
          </a:p>
          <a:p>
            <a:pPr marL="228600" indent="-228600">
              <a:buClr>
                <a:srgbClr val="EB9931"/>
              </a:buClr>
              <a:buFont typeface="Wingdings" pitchFamily="2" charset="2"/>
              <a:buChar char="Ø"/>
            </a:pPr>
            <a:r>
              <a:rPr lang="en-US" sz="1100" dirty="0">
                <a:solidFill>
                  <a:srgbClr val="474746"/>
                </a:solidFill>
                <a:latin typeface="Arial"/>
                <a:cs typeface="Arial"/>
              </a:rPr>
              <a:t>“Just not ready”</a:t>
            </a:r>
          </a:p>
        </p:txBody>
      </p:sp>
      <p:cxnSp>
        <p:nvCxnSpPr>
          <p:cNvPr id="86" name="Curved Connector 85"/>
          <p:cNvCxnSpPr>
            <a:stCxn id="36" idx="2"/>
            <a:endCxn id="67" idx="2"/>
          </p:cNvCxnSpPr>
          <p:nvPr/>
        </p:nvCxnSpPr>
        <p:spPr>
          <a:xfrm rot="5400000" flipH="1" flipV="1">
            <a:off x="9156893" y="3062517"/>
            <a:ext cx="529046" cy="1354930"/>
          </a:xfrm>
          <a:prstGeom prst="curvedConnector3">
            <a:avLst>
              <a:gd name="adj1" fmla="val -95422"/>
            </a:avLst>
          </a:prstGeom>
          <a:ln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37" idx="0"/>
            <a:endCxn id="67" idx="0"/>
          </p:cNvCxnSpPr>
          <p:nvPr/>
        </p:nvCxnSpPr>
        <p:spPr>
          <a:xfrm rot="16200000" flipH="1">
            <a:off x="9156894" y="2121991"/>
            <a:ext cx="529045" cy="1354930"/>
          </a:xfrm>
          <a:prstGeom prst="curvedConnector3">
            <a:avLst>
              <a:gd name="adj1" fmla="val -73817"/>
            </a:avLst>
          </a:prstGeom>
          <a:ln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9292116" y="4864407"/>
            <a:ext cx="665799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>
            <a:off x="1471613" y="162157"/>
            <a:ext cx="7620000" cy="651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Performance Funnel</a:t>
            </a:r>
          </a:p>
        </p:txBody>
      </p:sp>
    </p:spTree>
    <p:extLst>
      <p:ext uri="{BB962C8B-B14F-4D97-AF65-F5344CB8AC3E}">
        <p14:creationId xmlns:p14="http://schemas.microsoft.com/office/powerpoint/2010/main" val="18429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51C629-FED2-C548-BA5F-AADC2E96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189"/>
            <a:ext cx="12192000" cy="62874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119C72-D5B9-6447-8E2B-6CC1DB4D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54" y="265407"/>
            <a:ext cx="10515600" cy="1325563"/>
          </a:xfrm>
          <a:solidFill>
            <a:srgbClr val="FFE699">
              <a:alpha val="52941"/>
            </a:srgbClr>
          </a:solidFill>
        </p:spPr>
        <p:txBody>
          <a:bodyPr/>
          <a:lstStyle/>
          <a:p>
            <a:pPr algn="ctr"/>
            <a:r>
              <a:rPr lang="en-US" b="1" dirty="0" err="1"/>
              <a:t>EmailBenchmarking.com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722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3AE846-DACD-6A4A-A13E-69D2502E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95" y="0"/>
            <a:ext cx="1156341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F9761E-81CC-A843-B802-59E86813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355"/>
            <a:ext cx="10515600" cy="1325563"/>
          </a:xfrm>
          <a:solidFill>
            <a:srgbClr val="FFE699">
              <a:alpha val="52941"/>
            </a:srgbClr>
          </a:solidFill>
        </p:spPr>
        <p:txBody>
          <a:bodyPr/>
          <a:lstStyle/>
          <a:p>
            <a:pPr algn="ctr"/>
            <a:r>
              <a:rPr lang="en-US" b="1" dirty="0" err="1"/>
              <a:t>NewsletterGuide.org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475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6CC389-AF63-EF49-AA57-58E1EAC9C11B}"/>
              </a:ext>
            </a:extLst>
          </p:cNvPr>
          <p:cNvSpPr txBox="1"/>
          <p:nvPr/>
        </p:nvSpPr>
        <p:spPr>
          <a:xfrm>
            <a:off x="4512874" y="2767280"/>
            <a:ext cx="31662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METER</a:t>
            </a:r>
          </a:p>
        </p:txBody>
      </p:sp>
    </p:spTree>
    <p:extLst>
      <p:ext uri="{BB962C8B-B14F-4D97-AF65-F5344CB8AC3E}">
        <p14:creationId xmlns:p14="http://schemas.microsoft.com/office/powerpoint/2010/main" val="388490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FCC733-EB93-8142-B693-782F1E49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24" y="4397474"/>
            <a:ext cx="8301976" cy="2384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D142B-EE4D-6743-92E5-BD21EF717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0" y="611187"/>
            <a:ext cx="8178800" cy="143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5612A3-5BE0-5B46-9725-209F0169820D}"/>
              </a:ext>
            </a:extLst>
          </p:cNvPr>
          <p:cNvSpPr txBox="1"/>
          <p:nvPr/>
        </p:nvSpPr>
        <p:spPr>
          <a:xfrm>
            <a:off x="2314575" y="2471738"/>
            <a:ext cx="7870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4"/>
              </a:rPr>
              <a:t>http://bit.ly/kendoctor7</a:t>
            </a:r>
            <a:endParaRPr lang="en-US" sz="3600" dirty="0"/>
          </a:p>
          <a:p>
            <a:endParaRPr lang="en-US" sz="3600" dirty="0">
              <a:hlinkClick r:id="rId5"/>
            </a:endParaRPr>
          </a:p>
          <a:p>
            <a:r>
              <a:rPr lang="en-US" sz="3600" dirty="0">
                <a:hlinkClick r:id="rId5"/>
              </a:rPr>
              <a:t>http://bit.ly/niccometer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519F2D-4A12-A842-BE62-02F441B28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0" y="1633538"/>
            <a:ext cx="3517900" cy="510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760C4F-CF41-944B-97E2-F05450F54B19}"/>
              </a:ext>
            </a:extLst>
          </p:cNvPr>
          <p:cNvSpPr txBox="1"/>
          <p:nvPr/>
        </p:nvSpPr>
        <p:spPr>
          <a:xfrm>
            <a:off x="2994025" y="119062"/>
            <a:ext cx="6698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/>
              <a:t>TIGHT METERS </a:t>
            </a:r>
          </a:p>
        </p:txBody>
      </p:sp>
    </p:spTree>
    <p:extLst>
      <p:ext uri="{BB962C8B-B14F-4D97-AF65-F5344CB8AC3E}">
        <p14:creationId xmlns:p14="http://schemas.microsoft.com/office/powerpoint/2010/main" val="119314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AC06D8-2A09-3442-9988-44E9D27A9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266770"/>
            <a:ext cx="11954525" cy="631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A37F5-A0F7-5A43-9F07-FED4239FB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63" y="2343150"/>
            <a:ext cx="10373473" cy="3151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E44F3B-4251-B34B-A26A-316A23883CB5}"/>
              </a:ext>
            </a:extLst>
          </p:cNvPr>
          <p:cNvSpPr txBox="1"/>
          <p:nvPr/>
        </p:nvSpPr>
        <p:spPr>
          <a:xfrm>
            <a:off x="1354188" y="428626"/>
            <a:ext cx="93886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EMAIL, EMAIL, EMAIL</a:t>
            </a:r>
          </a:p>
        </p:txBody>
      </p:sp>
    </p:spTree>
    <p:extLst>
      <p:ext uri="{BB962C8B-B14F-4D97-AF65-F5344CB8AC3E}">
        <p14:creationId xmlns:p14="http://schemas.microsoft.com/office/powerpoint/2010/main" val="296016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660px-Naa_newspaper_ad_revenu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17840"/>
            <a:ext cx="7162800" cy="531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335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60FB7-3D84-5547-9652-692725D58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37" y="1291424"/>
            <a:ext cx="8645525" cy="5566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B091D-E8C4-3D43-87DE-562136CCAADD}"/>
              </a:ext>
            </a:extLst>
          </p:cNvPr>
          <p:cNvSpPr txBox="1"/>
          <p:nvPr/>
        </p:nvSpPr>
        <p:spPr>
          <a:xfrm>
            <a:off x="2958153" y="157164"/>
            <a:ext cx="62756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PRICES RISING</a:t>
            </a:r>
          </a:p>
        </p:txBody>
      </p:sp>
    </p:spTree>
    <p:extLst>
      <p:ext uri="{BB962C8B-B14F-4D97-AF65-F5344CB8AC3E}">
        <p14:creationId xmlns:p14="http://schemas.microsoft.com/office/powerpoint/2010/main" val="4259078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0A48A-DE13-9348-A5E2-BE3F2ED3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337" y="61336"/>
            <a:ext cx="9188450" cy="67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6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6CC389-AF63-EF49-AA57-58E1EAC9C11B}"/>
              </a:ext>
            </a:extLst>
          </p:cNvPr>
          <p:cNvSpPr txBox="1"/>
          <p:nvPr/>
        </p:nvSpPr>
        <p:spPr>
          <a:xfrm>
            <a:off x="2095930" y="2766218"/>
            <a:ext cx="8000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BIGGEST HURDLE?</a:t>
            </a:r>
          </a:p>
        </p:txBody>
      </p:sp>
    </p:spTree>
    <p:extLst>
      <p:ext uri="{BB962C8B-B14F-4D97-AF65-F5344CB8AC3E}">
        <p14:creationId xmlns:p14="http://schemas.microsoft.com/office/powerpoint/2010/main" val="1339133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7CF86E-0F20-3543-9637-809939EED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81" y="110954"/>
            <a:ext cx="10231438" cy="66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44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1AA5F-D3C6-F14A-8E56-84BBAD10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54" y="1268411"/>
            <a:ext cx="6700837" cy="5206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7BF88-2F23-8D45-9FC1-860E062B686F}"/>
              </a:ext>
            </a:extLst>
          </p:cNvPr>
          <p:cNvSpPr txBox="1"/>
          <p:nvPr/>
        </p:nvSpPr>
        <p:spPr>
          <a:xfrm>
            <a:off x="4446349" y="100014"/>
            <a:ext cx="3299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CHURN</a:t>
            </a:r>
          </a:p>
        </p:txBody>
      </p:sp>
    </p:spTree>
    <p:extLst>
      <p:ext uri="{BB962C8B-B14F-4D97-AF65-F5344CB8AC3E}">
        <p14:creationId xmlns:p14="http://schemas.microsoft.com/office/powerpoint/2010/main" val="1498789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1160145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of Local News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6002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3600" dirty="0"/>
              <a:t>Increase digital </a:t>
            </a:r>
            <a:r>
              <a:rPr lang="en-US" sz="3600" dirty="0" err="1"/>
              <a:t>circ</a:t>
            </a:r>
            <a:endParaRPr lang="en-US" sz="3600" dirty="0"/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3600" dirty="0"/>
              <a:t>Develop new audience-aware editorial products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3600" dirty="0"/>
              <a:t>Tighter your meter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3600" dirty="0"/>
              <a:t>Focus on funnel &amp; email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3600" dirty="0"/>
              <a:t>Value of print – reimagine print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3600" dirty="0"/>
              <a:t>Rethink advertising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3600" dirty="0"/>
              <a:t>Build events business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3600" dirty="0"/>
              <a:t>Consider other vehicles</a:t>
            </a:r>
          </a:p>
        </p:txBody>
      </p:sp>
    </p:spTree>
    <p:extLst>
      <p:ext uri="{BB962C8B-B14F-4D97-AF65-F5344CB8AC3E}">
        <p14:creationId xmlns:p14="http://schemas.microsoft.com/office/powerpoint/2010/main" val="39637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4F4FAD-6C25-E14C-BC1A-5A212D8AF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9"/>
            <a:ext cx="12192000" cy="67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88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317EF3-8A69-914F-B2EF-1D062DD66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0" y="371475"/>
            <a:ext cx="8664554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D8798E-0B0D-FA42-A6AA-1CD20D5AC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  <a:solidFill>
            <a:srgbClr val="FFE699">
              <a:alpha val="52941"/>
            </a:srgbClr>
          </a:solidFill>
        </p:spPr>
        <p:txBody>
          <a:bodyPr/>
          <a:lstStyle/>
          <a:p>
            <a:pPr algn="ctr"/>
            <a:r>
              <a:rPr lang="en-US" b="1" dirty="0"/>
              <a:t>http://</a:t>
            </a:r>
            <a:r>
              <a:rPr lang="en-US" b="1" dirty="0" err="1"/>
              <a:t>bit.ly</a:t>
            </a:r>
            <a:r>
              <a:rPr lang="en-US" b="1" dirty="0"/>
              <a:t>/</a:t>
            </a:r>
            <a:r>
              <a:rPr lang="en-US" b="1" dirty="0" err="1"/>
              <a:t>niccononprofit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7004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A75D9E-0BE4-2B41-A93C-9C98FA573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00"/>
            <a:ext cx="12192000" cy="6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72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295400"/>
            <a:ext cx="8229600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/>
              <a:buChar char="•"/>
            </a:pPr>
            <a:r>
              <a:rPr lang="en-US" sz="3600" dirty="0"/>
              <a:t>Risk Capital</a:t>
            </a:r>
          </a:p>
          <a:p>
            <a:pPr marL="285744" indent="-285744">
              <a:lnSpc>
                <a:spcPct val="150000"/>
              </a:lnSpc>
              <a:buFont typeface="Arial"/>
              <a:buChar char="•"/>
            </a:pPr>
            <a:r>
              <a:rPr lang="en-US" sz="3600" dirty="0"/>
              <a:t>Talent Pipeline</a:t>
            </a:r>
          </a:p>
          <a:p>
            <a:pPr marL="285744" indent="-285744">
              <a:lnSpc>
                <a:spcPct val="150000"/>
              </a:lnSpc>
              <a:buFont typeface="Arial"/>
              <a:buChar char="•"/>
            </a:pPr>
            <a:r>
              <a:rPr lang="en-US" sz="3600" dirty="0"/>
              <a:t>Role of digital platforms</a:t>
            </a:r>
          </a:p>
        </p:txBody>
      </p:sp>
    </p:spTree>
    <p:extLst>
      <p:ext uri="{BB962C8B-B14F-4D97-AF65-F5344CB8AC3E}">
        <p14:creationId xmlns:p14="http://schemas.microsoft.com/office/powerpoint/2010/main" val="248531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creen shot 2010-11-03 at 11.0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857179"/>
            <a:ext cx="8001000" cy="520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976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FA9A8B-1AEC-2543-ADC9-FA81C30D91C5}"/>
              </a:ext>
            </a:extLst>
          </p:cNvPr>
          <p:cNvSpPr/>
          <p:nvPr/>
        </p:nvSpPr>
        <p:spPr>
          <a:xfrm>
            <a:off x="5486401" y="-193390"/>
            <a:ext cx="5343053" cy="2590800"/>
          </a:xfrm>
          <a:prstGeom prst="rect">
            <a:avLst/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87"/>
              </a:solidFill>
            </a:endParaRPr>
          </a:p>
        </p:txBody>
      </p:sp>
      <p:pic>
        <p:nvPicPr>
          <p:cNvPr id="51201" name="Picture 5">
            <a:extLst>
              <a:ext uri="{FF2B5EF4-FFF2-40B4-BE49-F238E27FC236}">
                <a16:creationId xmlns:a16="http://schemas.microsoft.com/office/drawing/2014/main" id="{3E12D0B0-A496-1F43-A6F3-5694D57E3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06" y="1676400"/>
            <a:ext cx="475850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FCDB832-DFB5-7F42-8018-4F61CACF3721}"/>
              </a:ext>
            </a:extLst>
          </p:cNvPr>
          <p:cNvSpPr txBox="1">
            <a:spLocks/>
          </p:cNvSpPr>
          <p:nvPr/>
        </p:nvSpPr>
        <p:spPr>
          <a:xfrm>
            <a:off x="5795726" y="440809"/>
            <a:ext cx="4724400" cy="94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97F31F-7E03-5A4A-A1C0-999679766FE6}"/>
              </a:ext>
            </a:extLst>
          </p:cNvPr>
          <p:cNvSpPr txBox="1"/>
          <p:nvPr/>
        </p:nvSpPr>
        <p:spPr>
          <a:xfrm>
            <a:off x="6990023" y="2686774"/>
            <a:ext cx="3429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Nicco </a:t>
            </a:r>
            <a:r>
              <a:rPr lang="en-US" sz="3600" b="1" dirty="0" err="1"/>
              <a:t>Mele</a:t>
            </a:r>
            <a:endParaRPr lang="en-US" sz="3600" b="1" dirty="0"/>
          </a:p>
          <a:p>
            <a:r>
              <a:rPr lang="en-US" dirty="0"/>
              <a:t>Faculty, Shorenstein Center on Media, Politics and Public Policy</a:t>
            </a:r>
          </a:p>
          <a:p>
            <a:r>
              <a:rPr lang="en-US" dirty="0"/>
              <a:t>Harvard Kennedy School</a:t>
            </a:r>
          </a:p>
          <a:p>
            <a:r>
              <a:rPr lang="en-US" dirty="0" err="1"/>
              <a:t>nicco_mele@hks.harvard.edu</a:t>
            </a:r>
            <a:endParaRPr lang="en-US" dirty="0"/>
          </a:p>
          <a:p>
            <a:r>
              <a:rPr lang="en-US" dirty="0"/>
              <a:t>office +1.617.496.2582</a:t>
            </a:r>
          </a:p>
          <a:p>
            <a:r>
              <a:rPr lang="en-US" dirty="0"/>
              <a:t>mobile +1.646.942.7601</a:t>
            </a:r>
          </a:p>
          <a:p>
            <a:r>
              <a:rPr lang="en-US" dirty="0"/>
              <a:t>@</a:t>
            </a:r>
            <a:r>
              <a:rPr lang="en-US" dirty="0" err="1"/>
              <a:t>nicco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9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663" y="472807"/>
            <a:ext cx="7620000" cy="96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Online Success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72145" y="1898334"/>
            <a:ext cx="2061883" cy="3481295"/>
            <a:chOff x="1148146" y="1898334"/>
            <a:chExt cx="2061882" cy="3481294"/>
          </a:xfrm>
        </p:grpSpPr>
        <p:sp>
          <p:nvSpPr>
            <p:cNvPr id="6" name="Rounded Rectangle 5"/>
            <p:cNvSpPr/>
            <p:nvPr/>
          </p:nvSpPr>
          <p:spPr>
            <a:xfrm>
              <a:off x="1148146" y="1898334"/>
              <a:ext cx="2061882" cy="34812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2735" y="3204483"/>
              <a:ext cx="18377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Big Email List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65721" y="1898334"/>
            <a:ext cx="2061883" cy="3481295"/>
            <a:chOff x="3541722" y="1898334"/>
            <a:chExt cx="2061882" cy="3481294"/>
          </a:xfrm>
        </p:grpSpPr>
        <p:sp>
          <p:nvSpPr>
            <p:cNvPr id="7" name="Rounded Rectangle 6"/>
            <p:cNvSpPr/>
            <p:nvPr/>
          </p:nvSpPr>
          <p:spPr>
            <a:xfrm>
              <a:off x="3541722" y="1898334"/>
              <a:ext cx="2061882" cy="34812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3781" y="3158318"/>
              <a:ext cx="18377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Online Community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59299" y="1898334"/>
            <a:ext cx="2061883" cy="3481295"/>
            <a:chOff x="5935299" y="1898334"/>
            <a:chExt cx="2061882" cy="3481294"/>
          </a:xfrm>
        </p:grpSpPr>
        <p:sp>
          <p:nvSpPr>
            <p:cNvPr id="8" name="Rounded Rectangle 7"/>
            <p:cNvSpPr/>
            <p:nvPr/>
          </p:nvSpPr>
          <p:spPr>
            <a:xfrm>
              <a:off x="5935299" y="1898334"/>
              <a:ext cx="2061882" cy="34812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54827" y="2939838"/>
              <a:ext cx="18377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Off-line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60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663" y="472807"/>
            <a:ext cx="7620000" cy="96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Building Online Success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72145" y="3864239"/>
            <a:ext cx="2061883" cy="1556268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ounded Rectangle 6"/>
          <p:cNvSpPr/>
          <p:nvPr/>
        </p:nvSpPr>
        <p:spPr>
          <a:xfrm>
            <a:off x="5065721" y="3864239"/>
            <a:ext cx="2061883" cy="1556268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ounded Rectangle 7"/>
          <p:cNvSpPr/>
          <p:nvPr/>
        </p:nvSpPr>
        <p:spPr>
          <a:xfrm>
            <a:off x="7459299" y="3864239"/>
            <a:ext cx="2061883" cy="1556268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2776735" y="4448137"/>
            <a:ext cx="1837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Organization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7782" y="4427501"/>
            <a:ext cx="1949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Infrastructure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8827" y="4427501"/>
            <a:ext cx="1837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Innovation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672147" y="1640747"/>
            <a:ext cx="6849035" cy="1556268"/>
            <a:chOff x="762000" y="2734235"/>
            <a:chExt cx="6849035" cy="3481294"/>
          </a:xfrm>
        </p:grpSpPr>
        <p:sp>
          <p:nvSpPr>
            <p:cNvPr id="20" name="Rounded Rectangle 19"/>
            <p:cNvSpPr/>
            <p:nvPr/>
          </p:nvSpPr>
          <p:spPr>
            <a:xfrm>
              <a:off x="762000" y="2734235"/>
              <a:ext cx="2061882" cy="34812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55576" y="2734235"/>
              <a:ext cx="2061882" cy="34812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549153" y="2734235"/>
              <a:ext cx="2061882" cy="34812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6589" y="4040384"/>
              <a:ext cx="1837764" cy="96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Big List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67635" y="3658230"/>
              <a:ext cx="1837764" cy="1721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Online Community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68682" y="3658230"/>
              <a:ext cx="1837764" cy="1721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Off-line Product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776735" y="3563839"/>
            <a:ext cx="6639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9277B2-D0CE-444F-9247-DF523AFA5AC0}"/>
              </a:ext>
            </a:extLst>
          </p:cNvPr>
          <p:cNvSpPr txBox="1"/>
          <p:nvPr/>
        </p:nvSpPr>
        <p:spPr>
          <a:xfrm>
            <a:off x="2174488" y="1584218"/>
            <a:ext cx="28324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Editor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183138-F490-354D-BD2B-2ADB7368E72A}"/>
              </a:ext>
            </a:extLst>
          </p:cNvPr>
          <p:cNvSpPr txBox="1"/>
          <p:nvPr/>
        </p:nvSpPr>
        <p:spPr>
          <a:xfrm>
            <a:off x="5228065" y="1584218"/>
            <a:ext cx="15834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Legal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B5FCA-8D4B-8946-9653-911D6B687DA1}"/>
              </a:ext>
            </a:extLst>
          </p:cNvPr>
          <p:cNvSpPr txBox="1"/>
          <p:nvPr/>
        </p:nvSpPr>
        <p:spPr>
          <a:xfrm>
            <a:off x="7032703" y="1584218"/>
            <a:ext cx="28324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AE08B-88D9-484F-AF4F-61A177858719}"/>
              </a:ext>
            </a:extLst>
          </p:cNvPr>
          <p:cNvSpPr txBox="1"/>
          <p:nvPr/>
        </p:nvSpPr>
        <p:spPr>
          <a:xfrm>
            <a:off x="4603595" y="855672"/>
            <a:ext cx="28324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Publisher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8C3035-F8FD-054E-8712-DFC7A2C452A7}"/>
              </a:ext>
            </a:extLst>
          </p:cNvPr>
          <p:cNvSpPr/>
          <p:nvPr/>
        </p:nvSpPr>
        <p:spPr>
          <a:xfrm>
            <a:off x="2174488" y="2063720"/>
            <a:ext cx="2832411" cy="29045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Newsroom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3BDC3-D555-D047-BBD1-DEB0FB316783}"/>
              </a:ext>
            </a:extLst>
          </p:cNvPr>
          <p:cNvSpPr/>
          <p:nvPr/>
        </p:nvSpPr>
        <p:spPr>
          <a:xfrm>
            <a:off x="7032703" y="2063720"/>
            <a:ext cx="2832411" cy="2432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 Sales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2D09CE-3A31-B24C-A2B9-A4AF2051F992}"/>
              </a:ext>
            </a:extLst>
          </p:cNvPr>
          <p:cNvSpPr/>
          <p:nvPr/>
        </p:nvSpPr>
        <p:spPr>
          <a:xfrm>
            <a:off x="7032703" y="4632961"/>
            <a:ext cx="2832411" cy="3352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Circulation</a:t>
            </a:r>
          </a:p>
        </p:txBody>
      </p:sp>
    </p:spTree>
    <p:extLst>
      <p:ext uri="{BB962C8B-B14F-4D97-AF65-F5344CB8AC3E}">
        <p14:creationId xmlns:p14="http://schemas.microsoft.com/office/powerpoint/2010/main" val="2239410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6B03-0250-6745-84C2-C8B298E5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New Org Chart required: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228ECD6-E7ED-0745-825D-45C42E1C3D08}"/>
              </a:ext>
            </a:extLst>
          </p:cNvPr>
          <p:cNvSpPr/>
          <p:nvPr/>
        </p:nvSpPr>
        <p:spPr>
          <a:xfrm>
            <a:off x="1511148" y="2062976"/>
            <a:ext cx="2745272" cy="369865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Editorial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2D9D93-E5BB-234E-9A1B-47F2E03CE5DD}"/>
              </a:ext>
            </a:extLst>
          </p:cNvPr>
          <p:cNvSpPr/>
          <p:nvPr/>
        </p:nvSpPr>
        <p:spPr>
          <a:xfrm>
            <a:off x="4691848" y="2062976"/>
            <a:ext cx="2745272" cy="36986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Tech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0C573B-527D-3348-A1E8-CDBD7736DB0A}"/>
              </a:ext>
            </a:extLst>
          </p:cNvPr>
          <p:cNvSpPr/>
          <p:nvPr/>
        </p:nvSpPr>
        <p:spPr>
          <a:xfrm>
            <a:off x="7872548" y="2062976"/>
            <a:ext cx="2745272" cy="36986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564382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D527-E895-A54F-B71F-112BF66D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as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1CD8D-0DCA-A849-A8BD-B20E74628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Editorial – voice, curation, reporting, writing, editing</a:t>
            </a:r>
          </a:p>
          <a:p>
            <a:r>
              <a:rPr lang="en-US" dirty="0"/>
              <a:t>Revenue – audience that interests advertisers</a:t>
            </a:r>
          </a:p>
          <a:p>
            <a:r>
              <a:rPr lang="en-US" dirty="0"/>
              <a:t>Tech – production, deliverability</a:t>
            </a:r>
          </a:p>
          <a:p>
            <a:r>
              <a:rPr lang="en-US" dirty="0"/>
              <a:t>Analytics – shared across all three</a:t>
            </a:r>
          </a:p>
          <a:p>
            <a:r>
              <a:rPr lang="en-US" dirty="0"/>
              <a:t>Acquisition – shared across all three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6600" y="3427294"/>
            <a:ext cx="25050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/>
              <a:buChar char="•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Small, flat teams</a:t>
            </a:r>
          </a:p>
          <a:p>
            <a:pPr marL="285744" indent="-285744">
              <a:buFont typeface="Arial"/>
              <a:buChar char="•"/>
            </a:pPr>
            <a:r>
              <a:rPr lang="en-US" sz="2200" dirty="0"/>
              <a:t>Use of volunteers</a:t>
            </a:r>
          </a:p>
          <a:p>
            <a:pPr marL="285744" indent="-285744">
              <a:buFont typeface="Arial"/>
              <a:buChar char="•"/>
            </a:pPr>
            <a:r>
              <a:rPr lang="en-US" sz="2200" dirty="0">
                <a:solidFill>
                  <a:srgbClr val="953735"/>
                </a:solidFill>
              </a:rPr>
              <a:t>Content production</a:t>
            </a:r>
          </a:p>
          <a:p>
            <a:pPr marL="285744" indent="-285744">
              <a:buFont typeface="Arial"/>
              <a:buChar char="•"/>
            </a:pPr>
            <a:r>
              <a:rPr lang="en-US" sz="2200" dirty="0"/>
              <a:t>Testing-driven culture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663" y="472807"/>
            <a:ext cx="7620000" cy="96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Building Online Success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672147" y="1761437"/>
            <a:ext cx="6849035" cy="1556268"/>
            <a:chOff x="762000" y="2734235"/>
            <a:chExt cx="6849035" cy="3481294"/>
          </a:xfrm>
        </p:grpSpPr>
        <p:sp>
          <p:nvSpPr>
            <p:cNvPr id="6" name="Rounded Rectangle 5"/>
            <p:cNvSpPr/>
            <p:nvPr/>
          </p:nvSpPr>
          <p:spPr>
            <a:xfrm>
              <a:off x="762000" y="2734235"/>
              <a:ext cx="2061882" cy="348129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55576" y="2734235"/>
              <a:ext cx="2061882" cy="348129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49153" y="2734235"/>
              <a:ext cx="2061882" cy="348129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6589" y="4040383"/>
              <a:ext cx="1837764" cy="96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Organization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67635" y="3994219"/>
              <a:ext cx="1949823" cy="963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Infrastructure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8682" y="3994219"/>
              <a:ext cx="1837764" cy="963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Innovation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296481" y="3470453"/>
            <a:ext cx="1831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/>
              <a:buChar char="•"/>
            </a:pPr>
            <a:r>
              <a:rPr lang="en-US" sz="2200" dirty="0" err="1">
                <a:solidFill>
                  <a:srgbClr val="953735"/>
                </a:solidFill>
              </a:rPr>
              <a:t>Webtools</a:t>
            </a:r>
            <a:endParaRPr lang="en-US" sz="2200" dirty="0">
              <a:solidFill>
                <a:srgbClr val="953735"/>
              </a:solidFill>
            </a:endParaRPr>
          </a:p>
          <a:p>
            <a:pPr marL="285744" indent="-285744">
              <a:buFont typeface="Arial"/>
              <a:buChar char="•"/>
            </a:pPr>
            <a:r>
              <a:rPr lang="en-US" sz="2200" dirty="0"/>
              <a:t>Data</a:t>
            </a:r>
          </a:p>
          <a:p>
            <a:pPr marL="285744" indent="-285744">
              <a:buFont typeface="Arial"/>
              <a:buChar char="•"/>
            </a:pPr>
            <a:r>
              <a:rPr lang="en-US" sz="2200" dirty="0">
                <a:solidFill>
                  <a:srgbClr val="953735"/>
                </a:solidFill>
              </a:rPr>
              <a:t>Analytics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59299" y="3524290"/>
            <a:ext cx="24473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/>
              <a:buChar char="•"/>
            </a:pPr>
            <a:r>
              <a:rPr lang="en-US" sz="2200" dirty="0"/>
              <a:t>Early &amp; Often – speed &amp; volume</a:t>
            </a:r>
          </a:p>
          <a:p>
            <a:pPr marL="285744" indent="-285744">
              <a:buFont typeface="Arial"/>
              <a:buChar char="•"/>
            </a:pPr>
            <a:r>
              <a:rPr lang="en-US" sz="2200" dirty="0">
                <a:solidFill>
                  <a:srgbClr val="953735"/>
                </a:solidFill>
              </a:rPr>
              <a:t>Test, test, test</a:t>
            </a:r>
          </a:p>
          <a:p>
            <a:pPr marL="285744" indent="-285744">
              <a:buFont typeface="Arial"/>
              <a:buChar char="•"/>
            </a:pPr>
            <a:r>
              <a:rPr lang="en-US" sz="2200" dirty="0"/>
              <a:t>Aggressive segmentation</a:t>
            </a:r>
          </a:p>
          <a:p>
            <a:pPr marL="285744" indent="-285744">
              <a:buFont typeface="Arial"/>
              <a:buChar char="•"/>
            </a:pPr>
            <a:r>
              <a:rPr lang="en-US" sz="2200" dirty="0">
                <a:solidFill>
                  <a:srgbClr val="953735"/>
                </a:solidFill>
              </a:rPr>
              <a:t>Risk tolerance</a:t>
            </a:r>
          </a:p>
        </p:txBody>
      </p:sp>
    </p:spTree>
    <p:extLst>
      <p:ext uri="{BB962C8B-B14F-4D97-AF65-F5344CB8AC3E}">
        <p14:creationId xmlns:p14="http://schemas.microsoft.com/office/powerpoint/2010/main" val="218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7" grpId="0" build="p"/>
      <p:bldP spid="2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cle-S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0"/>
            <a:ext cx="5103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8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82350C6-86DD-E648-8A3B-0A9C208FAD61}"/>
              </a:ext>
            </a:extLst>
          </p:cNvPr>
          <p:cNvGrpSpPr/>
          <p:nvPr/>
        </p:nvGrpSpPr>
        <p:grpSpPr>
          <a:xfrm>
            <a:off x="2916514" y="2052625"/>
            <a:ext cx="2592465" cy="2293735"/>
            <a:chOff x="867024" y="2457773"/>
            <a:chExt cx="2875934" cy="254454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AD9FE1-6B62-F64E-9A44-5405E686E262}"/>
                </a:ext>
              </a:extLst>
            </p:cNvPr>
            <p:cNvGrpSpPr/>
            <p:nvPr/>
          </p:nvGrpSpPr>
          <p:grpSpPr>
            <a:xfrm>
              <a:off x="1198418" y="2457773"/>
              <a:ext cx="2544540" cy="2544540"/>
              <a:chOff x="1579418" y="5541818"/>
              <a:chExt cx="914400" cy="9144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F3D320C-0C79-0C4D-A1B3-40B8C52555A7}"/>
                  </a:ext>
                </a:extLst>
              </p:cNvPr>
              <p:cNvSpPr/>
              <p:nvPr/>
            </p:nvSpPr>
            <p:spPr>
              <a:xfrm>
                <a:off x="1579418" y="5541818"/>
                <a:ext cx="914400" cy="9144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12" name="Pie 11">
                <a:extLst>
                  <a:ext uri="{FF2B5EF4-FFF2-40B4-BE49-F238E27FC236}">
                    <a16:creationId xmlns:a16="http://schemas.microsoft.com/office/drawing/2014/main" id="{4D48FEEF-A30D-2945-AC4A-8B60415CFD40}"/>
                  </a:ext>
                </a:extLst>
              </p:cNvPr>
              <p:cNvSpPr/>
              <p:nvPr/>
            </p:nvSpPr>
            <p:spPr>
              <a:xfrm>
                <a:off x="1579418" y="5541818"/>
                <a:ext cx="914400" cy="914400"/>
              </a:xfrm>
              <a:prstGeom prst="pie">
                <a:avLst>
                  <a:gd name="adj1" fmla="val 16200000"/>
                  <a:gd name="adj2" fmla="val 12100999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968C7C8-04F2-834D-99FB-4536A908CA79}"/>
                </a:ext>
              </a:extLst>
            </p:cNvPr>
            <p:cNvSpPr txBox="1"/>
            <p:nvPr/>
          </p:nvSpPr>
          <p:spPr>
            <a:xfrm>
              <a:off x="1933208" y="4207170"/>
              <a:ext cx="1447800" cy="37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Advertising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8A3318-1ECD-304A-82B1-8669740C9B47}"/>
                </a:ext>
              </a:extLst>
            </p:cNvPr>
            <p:cNvSpPr txBox="1"/>
            <p:nvPr/>
          </p:nvSpPr>
          <p:spPr>
            <a:xfrm>
              <a:off x="867024" y="2690190"/>
              <a:ext cx="1656665" cy="37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Subscription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2D55A91-4AA9-DF4B-A509-5B35299121DD}"/>
              </a:ext>
            </a:extLst>
          </p:cNvPr>
          <p:cNvSpPr txBox="1"/>
          <p:nvPr/>
        </p:nvSpPr>
        <p:spPr>
          <a:xfrm>
            <a:off x="3104375" y="1178429"/>
            <a:ext cx="2611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Traditional News </a:t>
            </a:r>
            <a:b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Business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F8DA9-9B34-5449-B53C-3B6C19B639C2}"/>
              </a:ext>
            </a:extLst>
          </p:cNvPr>
          <p:cNvSpPr txBox="1"/>
          <p:nvPr/>
        </p:nvSpPr>
        <p:spPr>
          <a:xfrm>
            <a:off x="6562143" y="1210605"/>
            <a:ext cx="235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Emerging News </a:t>
            </a:r>
            <a:b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Business Model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176C5E-9F68-CC4A-8C45-8627A4F6334B}"/>
              </a:ext>
            </a:extLst>
          </p:cNvPr>
          <p:cNvGrpSpPr/>
          <p:nvPr/>
        </p:nvGrpSpPr>
        <p:grpSpPr>
          <a:xfrm>
            <a:off x="6615457" y="2093035"/>
            <a:ext cx="2408767" cy="2253325"/>
            <a:chOff x="5541818" y="2457773"/>
            <a:chExt cx="2720070" cy="25445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B4C5EAF-86DF-3D42-8492-351E12D5E558}"/>
                </a:ext>
              </a:extLst>
            </p:cNvPr>
            <p:cNvGrpSpPr/>
            <p:nvPr/>
          </p:nvGrpSpPr>
          <p:grpSpPr>
            <a:xfrm>
              <a:off x="5541818" y="2457773"/>
              <a:ext cx="2544540" cy="2544540"/>
              <a:chOff x="1579418" y="5541818"/>
              <a:chExt cx="914400" cy="9144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C915047-9FC7-6B4A-B7C3-0931AC42B720}"/>
                  </a:ext>
                </a:extLst>
              </p:cNvPr>
              <p:cNvSpPr/>
              <p:nvPr/>
            </p:nvSpPr>
            <p:spPr>
              <a:xfrm>
                <a:off x="1579418" y="5541818"/>
                <a:ext cx="914400" cy="914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17" name="Pie 16">
                <a:extLst>
                  <a:ext uri="{FF2B5EF4-FFF2-40B4-BE49-F238E27FC236}">
                    <a16:creationId xmlns:a16="http://schemas.microsoft.com/office/drawing/2014/main" id="{8771665A-9983-0E4C-A0DF-67737F0535E4}"/>
                  </a:ext>
                </a:extLst>
              </p:cNvPr>
              <p:cNvSpPr/>
              <p:nvPr/>
            </p:nvSpPr>
            <p:spPr>
              <a:xfrm>
                <a:off x="1579418" y="5541818"/>
                <a:ext cx="914400" cy="914400"/>
              </a:xfrm>
              <a:prstGeom prst="pie">
                <a:avLst>
                  <a:gd name="adj1" fmla="val 20637544"/>
                  <a:gd name="adj2" fmla="val 1618388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6D5CFA-F5E3-5D42-9085-785255F788D1}"/>
                </a:ext>
              </a:extLst>
            </p:cNvPr>
            <p:cNvSpPr txBox="1"/>
            <p:nvPr/>
          </p:nvSpPr>
          <p:spPr>
            <a:xfrm>
              <a:off x="5823488" y="4057973"/>
              <a:ext cx="1874305" cy="382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Subscription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766394-E290-264E-BD65-60D4133F7798}"/>
                </a:ext>
              </a:extLst>
            </p:cNvPr>
            <p:cNvSpPr txBox="1"/>
            <p:nvPr/>
          </p:nvSpPr>
          <p:spPr>
            <a:xfrm>
              <a:off x="6814088" y="2838773"/>
              <a:ext cx="1447800" cy="382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Advertising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114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82350C6-86DD-E648-8A3B-0A9C208FAD61}"/>
              </a:ext>
            </a:extLst>
          </p:cNvPr>
          <p:cNvGrpSpPr/>
          <p:nvPr/>
        </p:nvGrpSpPr>
        <p:grpSpPr>
          <a:xfrm>
            <a:off x="2916514" y="2052625"/>
            <a:ext cx="2592465" cy="2293735"/>
            <a:chOff x="867024" y="2457773"/>
            <a:chExt cx="2875934" cy="254454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AD9FE1-6B62-F64E-9A44-5405E686E262}"/>
                </a:ext>
              </a:extLst>
            </p:cNvPr>
            <p:cNvGrpSpPr/>
            <p:nvPr/>
          </p:nvGrpSpPr>
          <p:grpSpPr>
            <a:xfrm>
              <a:off x="1198418" y="2457773"/>
              <a:ext cx="2544540" cy="2544540"/>
              <a:chOff x="1579418" y="5541818"/>
              <a:chExt cx="914400" cy="9144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F3D320C-0C79-0C4D-A1B3-40B8C52555A7}"/>
                  </a:ext>
                </a:extLst>
              </p:cNvPr>
              <p:cNvSpPr/>
              <p:nvPr/>
            </p:nvSpPr>
            <p:spPr>
              <a:xfrm>
                <a:off x="1579418" y="5541818"/>
                <a:ext cx="914400" cy="9144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12" name="Pie 11">
                <a:extLst>
                  <a:ext uri="{FF2B5EF4-FFF2-40B4-BE49-F238E27FC236}">
                    <a16:creationId xmlns:a16="http://schemas.microsoft.com/office/drawing/2014/main" id="{4D48FEEF-A30D-2945-AC4A-8B60415CFD40}"/>
                  </a:ext>
                </a:extLst>
              </p:cNvPr>
              <p:cNvSpPr/>
              <p:nvPr/>
            </p:nvSpPr>
            <p:spPr>
              <a:xfrm>
                <a:off x="1579418" y="5541818"/>
                <a:ext cx="914400" cy="914400"/>
              </a:xfrm>
              <a:prstGeom prst="pie">
                <a:avLst>
                  <a:gd name="adj1" fmla="val 16200000"/>
                  <a:gd name="adj2" fmla="val 12100999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968C7C8-04F2-834D-99FB-4536A908CA79}"/>
                </a:ext>
              </a:extLst>
            </p:cNvPr>
            <p:cNvSpPr txBox="1"/>
            <p:nvPr/>
          </p:nvSpPr>
          <p:spPr>
            <a:xfrm>
              <a:off x="1933208" y="4207170"/>
              <a:ext cx="1447800" cy="37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Advertising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8A3318-1ECD-304A-82B1-8669740C9B47}"/>
                </a:ext>
              </a:extLst>
            </p:cNvPr>
            <p:cNvSpPr txBox="1"/>
            <p:nvPr/>
          </p:nvSpPr>
          <p:spPr>
            <a:xfrm>
              <a:off x="867024" y="2690190"/>
              <a:ext cx="1656665" cy="37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Subscription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2D55A91-4AA9-DF4B-A509-5B35299121DD}"/>
              </a:ext>
            </a:extLst>
          </p:cNvPr>
          <p:cNvSpPr txBox="1"/>
          <p:nvPr/>
        </p:nvSpPr>
        <p:spPr>
          <a:xfrm>
            <a:off x="3104375" y="1178429"/>
            <a:ext cx="2611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Traditional News </a:t>
            </a:r>
            <a:b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Business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F8DA9-9B34-5449-B53C-3B6C19B639C2}"/>
              </a:ext>
            </a:extLst>
          </p:cNvPr>
          <p:cNvSpPr txBox="1"/>
          <p:nvPr/>
        </p:nvSpPr>
        <p:spPr>
          <a:xfrm>
            <a:off x="6562143" y="1210605"/>
            <a:ext cx="235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Emerging News </a:t>
            </a:r>
            <a:b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Business Model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9E4EFF-AB6D-7341-941D-351E3FB1451F}"/>
              </a:ext>
            </a:extLst>
          </p:cNvPr>
          <p:cNvGrpSpPr/>
          <p:nvPr/>
        </p:nvGrpSpPr>
        <p:grpSpPr>
          <a:xfrm>
            <a:off x="7078558" y="2262133"/>
            <a:ext cx="1536557" cy="1536556"/>
            <a:chOff x="1579418" y="5541818"/>
            <a:chExt cx="914400" cy="914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511A57D-DF9B-3441-8B53-75872C08AF3F}"/>
                </a:ext>
              </a:extLst>
            </p:cNvPr>
            <p:cNvSpPr/>
            <p:nvPr/>
          </p:nvSpPr>
          <p:spPr>
            <a:xfrm>
              <a:off x="1579418" y="5541818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/>
            </a:p>
          </p:txBody>
        </p:sp>
        <p:sp>
          <p:nvSpPr>
            <p:cNvPr id="22" name="Pie 21">
              <a:extLst>
                <a:ext uri="{FF2B5EF4-FFF2-40B4-BE49-F238E27FC236}">
                  <a16:creationId xmlns:a16="http://schemas.microsoft.com/office/drawing/2014/main" id="{F49B7F07-A9E9-724F-8A16-35C49C3444DF}"/>
                </a:ext>
              </a:extLst>
            </p:cNvPr>
            <p:cNvSpPr/>
            <p:nvPr/>
          </p:nvSpPr>
          <p:spPr>
            <a:xfrm>
              <a:off x="1579418" y="5541818"/>
              <a:ext cx="914400" cy="914400"/>
            </a:xfrm>
            <a:prstGeom prst="pie">
              <a:avLst>
                <a:gd name="adj1" fmla="val 20637544"/>
                <a:gd name="adj2" fmla="val 1618388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48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1202-0745-AF42-9AD2-DEA63B44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Build A Habit of News.</a:t>
            </a:r>
          </a:p>
        </p:txBody>
      </p:sp>
    </p:spTree>
    <p:extLst>
      <p:ext uri="{BB962C8B-B14F-4D97-AF65-F5344CB8AC3E}">
        <p14:creationId xmlns:p14="http://schemas.microsoft.com/office/powerpoint/2010/main" val="48312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81200" y="457200"/>
            <a:ext cx="8229600" cy="0"/>
          </a:xfrm>
          <a:prstGeom prst="line">
            <a:avLst/>
          </a:prstGeom>
          <a:ln w="28575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6400800"/>
            <a:ext cx="8229600" cy="0"/>
          </a:xfrm>
          <a:prstGeom prst="line">
            <a:avLst/>
          </a:prstGeom>
          <a:ln w="28575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05000" y="6400801"/>
            <a:ext cx="28956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7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shorensteincenter.org</a:t>
            </a:r>
          </a:p>
        </p:txBody>
      </p:sp>
      <p:pic>
        <p:nvPicPr>
          <p:cNvPr id="7" name="Picture 3" descr="jun99-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84582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71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0BB9-0429-B343-84EE-4E7AD5C3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00000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How do you build a habit?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7C0C5-8845-C644-ADAF-B1B9FD2EB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Your People</a:t>
            </a:r>
          </a:p>
          <a:p>
            <a:r>
              <a:rPr lang="en-US" dirty="0"/>
              <a:t>Serve targeted audiences with targeted content</a:t>
            </a:r>
          </a:p>
          <a:p>
            <a:r>
              <a:rPr lang="en-US" dirty="0"/>
              <a:t>Funnel occasional users to habitual and paying loyalists</a:t>
            </a:r>
          </a:p>
          <a:p>
            <a:r>
              <a:rPr lang="en-US" dirty="0"/>
              <a:t>Email, email, email</a:t>
            </a:r>
          </a:p>
        </p:txBody>
      </p:sp>
    </p:spTree>
    <p:extLst>
      <p:ext uri="{BB962C8B-B14F-4D97-AF65-F5344CB8AC3E}">
        <p14:creationId xmlns:p14="http://schemas.microsoft.com/office/powerpoint/2010/main" val="41338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0BB9-0429-B343-84EE-4E7AD5C3CF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How do you monetize a habit?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7C0C5-8845-C644-ADAF-B1B9FD2EB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Meter conversion</a:t>
            </a:r>
          </a:p>
          <a:p>
            <a:r>
              <a:rPr lang="en-US" dirty="0"/>
              <a:t>Email ”conversion campaigns”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72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477</Words>
  <Application>Microsoft Macintosh PowerPoint</Application>
  <PresentationFormat>Widescreen</PresentationFormat>
  <Paragraphs>160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Helvetica Neue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 A Habit of News.</vt:lpstr>
      <vt:lpstr>PowerPoint Presentation</vt:lpstr>
      <vt:lpstr>How do you build a habit?</vt:lpstr>
      <vt:lpstr>How do you monetize a habit?</vt:lpstr>
      <vt:lpstr>PowerPoint Presentation</vt:lpstr>
      <vt:lpstr>PowerPoint Presentation</vt:lpstr>
      <vt:lpstr>PowerPoint Presentation</vt:lpstr>
      <vt:lpstr>EmailBenchmarking.com</vt:lpstr>
      <vt:lpstr>NewsletterGuide.org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of Local News</vt:lpstr>
      <vt:lpstr>PowerPoint Presentation</vt:lpstr>
      <vt:lpstr>http://bit.ly/niccononprofit</vt:lpstr>
      <vt:lpstr>PowerPoint Presentation</vt:lpstr>
      <vt:lpstr>Challenges</vt:lpstr>
      <vt:lpstr>PowerPoint Presentation</vt:lpstr>
      <vt:lpstr>PowerPoint Presentation</vt:lpstr>
      <vt:lpstr>PowerPoint Presentation</vt:lpstr>
      <vt:lpstr>PowerPoint Presentation</vt:lpstr>
      <vt:lpstr>New Org Chart required:</vt:lpstr>
      <vt:lpstr>Email as an example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Models</dc:title>
  <dc:creator>Mele, Nicco</dc:creator>
  <cp:lastModifiedBy>Mele, Nicco</cp:lastModifiedBy>
  <cp:revision>8</cp:revision>
  <dcterms:created xsi:type="dcterms:W3CDTF">2019-10-10T13:57:32Z</dcterms:created>
  <dcterms:modified xsi:type="dcterms:W3CDTF">2019-10-10T14:56:03Z</dcterms:modified>
</cp:coreProperties>
</file>